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0" r:id="rId5"/>
    <p:sldId id="257" r:id="rId6"/>
    <p:sldId id="259" r:id="rId7"/>
    <p:sldId id="265" r:id="rId8"/>
    <p:sldId id="258" r:id="rId9"/>
    <p:sldId id="262" r:id="rId10"/>
    <p:sldId id="267" r:id="rId11"/>
    <p:sldId id="268" r:id="rId12"/>
    <p:sldId id="270" r:id="rId13"/>
    <p:sldId id="269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5A9E"/>
    <a:srgbClr val="CCFF99"/>
    <a:srgbClr val="CCFF66"/>
    <a:srgbClr val="D5FFFF"/>
    <a:srgbClr val="CCFFFF"/>
    <a:srgbClr val="FFFFCC"/>
    <a:srgbClr val="FFFF99"/>
    <a:srgbClr val="008000"/>
    <a:srgbClr val="008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3" autoAdjust="0"/>
    <p:restoredTop sz="95552" autoAdjust="0"/>
  </p:normalViewPr>
  <p:slideViewPr>
    <p:cSldViewPr>
      <p:cViewPr varScale="1">
        <p:scale>
          <a:sx n="66" d="100"/>
          <a:sy n="66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CDFAE3F-4C5E-4616-81AC-7440FF948ED0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D954482-4273-4132-9F6F-6DC48006FA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hcsphongphu.hcm.edu.v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1219" y="3048000"/>
            <a:ext cx="8077200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XỬ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DÃY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CHƯƠNG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TRÌNH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6440" y="457200"/>
            <a:ext cx="60073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THCS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PHÚ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TIN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8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36508" y="1745159"/>
            <a:ext cx="519725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BÀI</a:t>
            </a:r>
            <a:r>
              <a:rPr lang="en-US" sz="44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cap="none" spc="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THỰC</a:t>
            </a:r>
            <a:r>
              <a:rPr lang="en-US" sz="44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cap="none" spc="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HÀNH</a:t>
            </a:r>
            <a:r>
              <a:rPr lang="en-US" sz="44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7</a:t>
            </a:r>
            <a:endParaRPr 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466" y="4868528"/>
            <a:ext cx="2313339" cy="198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24340" y="304800"/>
            <a:ext cx="20649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Kết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quả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104820"/>
            <a:ext cx="5760868" cy="30861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648200"/>
            <a:ext cx="9144000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HS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thấp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HS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kiểm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tra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thấp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600200" y="3581400"/>
            <a:ext cx="7162800" cy="972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0000"/>
              </a:lnSpc>
              <a:buFontTx/>
              <a:buChar char="-"/>
            </a:pPr>
            <a:r>
              <a:rPr lang="en-US" sz="2600" b="1" dirty="0" smtClean="0">
                <a:latin typeface="Arial" charset="0"/>
              </a:rPr>
              <a:t>Input: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Số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n,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dãy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số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600" b="1" baseline="-25000" dirty="0" err="1" smtClean="0">
                <a:solidFill>
                  <a:srgbClr val="0070C0"/>
                </a:solidFill>
                <a:latin typeface="Arial" charset="0"/>
              </a:rPr>
              <a:t>1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600" b="1" baseline="-25000" dirty="0" err="1" smtClean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,…, a</a:t>
            </a:r>
            <a:r>
              <a:rPr lang="en-US" sz="2600" b="1" baseline="-25000" dirty="0">
                <a:solidFill>
                  <a:srgbClr val="0070C0"/>
                </a:solidFill>
                <a:latin typeface="Arial" charset="0"/>
              </a:rPr>
              <a:t>n</a:t>
            </a:r>
            <a:endParaRPr lang="en-US" sz="2600" b="1" dirty="0" smtClean="0">
              <a:solidFill>
                <a:srgbClr val="0070C0"/>
              </a:solidFill>
              <a:latin typeface="Arial" charset="0"/>
            </a:endParaRPr>
          </a:p>
          <a:p>
            <a:pPr marL="457200" indent="-457200" algn="just">
              <a:lnSpc>
                <a:spcPct val="110000"/>
              </a:lnSpc>
              <a:buFontTx/>
              <a:buChar char="-"/>
            </a:pPr>
            <a:r>
              <a:rPr lang="en-US" sz="2600" b="1" dirty="0" smtClean="0">
                <a:latin typeface="Arial" charset="0"/>
              </a:rPr>
              <a:t>Output: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Giá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trị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trung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bình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của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mảng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(TB)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496" y="1524000"/>
            <a:ext cx="3483077" cy="1676400"/>
          </a:xfrm>
          <a:prstGeom prst="cloudCallout">
            <a:avLst>
              <a:gd name="adj1" fmla="val -22211"/>
              <a:gd name="adj2" fmla="val 112005"/>
            </a:avLst>
          </a:prstGeom>
          <a:solidFill>
            <a:srgbClr val="FFFF66"/>
          </a:solidFill>
          <a:ln w="9525">
            <a:solidFill>
              <a:srgbClr val="CC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2200" b="1" dirty="0" err="1" smtClean="0">
                <a:latin typeface="Arial" charset="0"/>
              </a:rPr>
              <a:t>Xác</a:t>
            </a:r>
            <a:r>
              <a:rPr lang="en-US" sz="2200" b="1" dirty="0" smtClean="0">
                <a:latin typeface="Arial" charset="0"/>
              </a:rPr>
              <a:t> </a:t>
            </a:r>
            <a:r>
              <a:rPr lang="en-US" sz="2200" b="1" dirty="0" err="1" smtClean="0">
                <a:latin typeface="Arial" charset="0"/>
              </a:rPr>
              <a:t>định</a:t>
            </a:r>
            <a:r>
              <a:rPr lang="en-US" sz="2200" b="1" dirty="0" smtClean="0">
                <a:latin typeface="Arial" charset="0"/>
              </a:rPr>
              <a:t> Input</a:t>
            </a:r>
            <a:r>
              <a:rPr lang="en-US" sz="2200" b="1" dirty="0">
                <a:latin typeface="Arial" charset="0"/>
              </a:rPr>
              <a:t>, Output </a:t>
            </a:r>
            <a:r>
              <a:rPr lang="en-US" sz="2200" b="1" dirty="0" err="1">
                <a:latin typeface="Arial" charset="0"/>
              </a:rPr>
              <a:t>của</a:t>
            </a:r>
            <a:r>
              <a:rPr lang="en-US" sz="2200" b="1" dirty="0">
                <a:latin typeface="Arial" charset="0"/>
              </a:rPr>
              <a:t> </a:t>
            </a:r>
            <a:r>
              <a:rPr lang="en-US" sz="2200" b="1" dirty="0" err="1">
                <a:latin typeface="Arial" charset="0"/>
              </a:rPr>
              <a:t>bài</a:t>
            </a:r>
            <a:r>
              <a:rPr lang="en-US" sz="2200" b="1" dirty="0">
                <a:latin typeface="Arial" charset="0"/>
              </a:rPr>
              <a:t> </a:t>
            </a:r>
            <a:r>
              <a:rPr lang="en-US" sz="2200" b="1" dirty="0" err="1">
                <a:latin typeface="Arial" charset="0"/>
              </a:rPr>
              <a:t>toán</a:t>
            </a:r>
            <a:r>
              <a:rPr lang="en-US" sz="2200" b="1" dirty="0">
                <a:latin typeface="Arial" charset="0"/>
              </a:rPr>
              <a:t>?</a:t>
            </a:r>
          </a:p>
        </p:txBody>
      </p:sp>
      <p:pic>
        <p:nvPicPr>
          <p:cNvPr id="6" name="Picture 8" descr="ch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6" y="3821468"/>
            <a:ext cx="1371600" cy="123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04800" y="328259"/>
            <a:ext cx="8458200" cy="978729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0" hangingPunct="0">
              <a:lnSpc>
                <a:spcPct val="12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3: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Viết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chương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trình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sử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dụng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biến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mảng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tính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giá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trị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trung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bình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của</a:t>
            </a:r>
            <a:r>
              <a:rPr lang="en-US" sz="2400" b="1" dirty="0" smtClean="0">
                <a:latin typeface="Arial" charset="0"/>
              </a:rPr>
              <a:t> n </a:t>
            </a:r>
            <a:r>
              <a:rPr lang="en-US" sz="2400" b="1" dirty="0" err="1" smtClean="0">
                <a:latin typeface="Arial" charset="0"/>
              </a:rPr>
              <a:t>số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nguyên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được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nhập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từ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bàn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phím</a:t>
            </a:r>
            <a:endParaRPr lang="en-US" sz="2400" b="1" dirty="0"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133600"/>
            <a:ext cx="8763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2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38171"/>
              </p:ext>
            </p:extLst>
          </p:nvPr>
        </p:nvGraphicFramePr>
        <p:xfrm>
          <a:off x="79339" y="4724400"/>
          <a:ext cx="6454462" cy="1981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4"/>
                <a:gridCol w="897943"/>
                <a:gridCol w="897943"/>
                <a:gridCol w="897943"/>
                <a:gridCol w="897943"/>
                <a:gridCol w="897943"/>
                <a:gridCol w="897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20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i&lt;=n?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20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7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TB=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TB+a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[i]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Rectangle 63"/>
          <p:cNvSpPr/>
          <p:nvPr/>
        </p:nvSpPr>
        <p:spPr>
          <a:xfrm>
            <a:off x="2209800" y="5151566"/>
            <a:ext cx="7104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1&lt;=4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399555" y="5871864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399555" y="6252864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984343" y="5105400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307836" y="5501789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solidFill>
                <a:srgbClr val="005A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175749" y="5151566"/>
            <a:ext cx="7104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2&lt;=4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898743" y="5105400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133109" y="5955268"/>
            <a:ext cx="83869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0+</a:t>
            </a:r>
            <a:r>
              <a:rPr lang="en-US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313955" y="6255097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932028" y="5955268"/>
            <a:ext cx="95417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3+</a:t>
            </a:r>
            <a:r>
              <a:rPr lang="en-US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03543" y="6255097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3222236" y="5501789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400" b="1" dirty="0">
              <a:solidFill>
                <a:srgbClr val="005A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038600" y="5147101"/>
            <a:ext cx="7104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3&lt;=4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816286" y="5100935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4139612" y="5501789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400" b="1" dirty="0">
              <a:solidFill>
                <a:srgbClr val="005A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733800" y="5943600"/>
            <a:ext cx="108241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11+</a:t>
            </a:r>
            <a:r>
              <a:rPr lang="en-US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117943" y="6248400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953000" y="5151566"/>
            <a:ext cx="7104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4&lt;=4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4730686" y="5105400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4977812" y="5506254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2400" b="1" dirty="0">
              <a:solidFill>
                <a:srgbClr val="005A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648200" y="5955268"/>
            <a:ext cx="109517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17+</a:t>
            </a:r>
            <a:r>
              <a:rPr lang="en-US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980955" y="6252865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5842749" y="5142636"/>
            <a:ext cx="7104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5&lt;=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5565743" y="5096470"/>
            <a:ext cx="3898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2391827" y="3309664"/>
            <a:ext cx="111761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TB=26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9603" y="76200"/>
            <a:ext cx="3082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latin typeface="Arial" pitchFamily="34" charset="0"/>
                <a:cs typeface="Arial" pitchFamily="34" charset="0"/>
              </a:rPr>
              <a:t>Mô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tả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28604" y="788804"/>
            <a:ext cx="6231193" cy="769441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VD: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Mảng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n = 4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mảng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lần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lượt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 3   8   6   9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60351" y="2223267"/>
            <a:ext cx="107433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i=1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TB=0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0727" y="1673370"/>
            <a:ext cx="81464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n=4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041974" y="76200"/>
            <a:ext cx="3102026" cy="6629400"/>
            <a:chOff x="5742465" y="76200"/>
            <a:chExt cx="3102026" cy="6629400"/>
          </a:xfrm>
        </p:grpSpPr>
        <p:sp>
          <p:nvSpPr>
            <p:cNvPr id="65" name="Oval 64"/>
            <p:cNvSpPr/>
            <p:nvPr/>
          </p:nvSpPr>
          <p:spPr>
            <a:xfrm>
              <a:off x="6416910" y="6248400"/>
              <a:ext cx="1644180" cy="4572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Kết</a:t>
              </a:r>
              <a:r>
                <a:rPr lang="en-US" b="1" dirty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</a:t>
              </a:r>
              <a:r>
                <a:rPr lang="en-US" b="1" dirty="0" err="1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thúc</a:t>
              </a:r>
              <a:endParaRPr lang="en-US" sz="36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6091274" y="2057400"/>
              <a:ext cx="2298860" cy="1036108"/>
              <a:chOff x="3479249" y="2776823"/>
              <a:chExt cx="2637454" cy="1188714"/>
            </a:xfrm>
            <a:solidFill>
              <a:srgbClr val="CCFF66"/>
            </a:solidFill>
          </p:grpSpPr>
          <p:cxnSp>
            <p:nvCxnSpPr>
              <p:cNvPr id="125" name="Straight Arrow Connector 124"/>
              <p:cNvCxnSpPr/>
              <p:nvPr/>
            </p:nvCxnSpPr>
            <p:spPr>
              <a:xfrm>
                <a:off x="4799828" y="2776823"/>
                <a:ext cx="0" cy="279373"/>
              </a:xfrm>
              <a:prstGeom prst="straightConnector1">
                <a:avLst/>
              </a:prstGeom>
              <a:grpFill/>
              <a:ln w="19050"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Diamond 125"/>
              <p:cNvSpPr/>
              <p:nvPr/>
            </p:nvSpPr>
            <p:spPr>
              <a:xfrm>
                <a:off x="3479249" y="3081623"/>
                <a:ext cx="2637454" cy="883914"/>
              </a:xfrm>
              <a:prstGeom prst="diamond">
                <a:avLst/>
              </a:prstGeom>
              <a:grpFill/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 smtClean="0">
                    <a:solidFill>
                      <a:srgbClr val="000000"/>
                    </a:solidFill>
                    <a:effectLst/>
                    <a:latin typeface="Arial" pitchFamily="34" charset="0"/>
                    <a:ea typeface="Times New Roman"/>
                    <a:cs typeface="Arial" pitchFamily="34" charset="0"/>
                  </a:rPr>
                  <a:t>i &lt; = </a:t>
                </a:r>
                <a:r>
                  <a:rPr lang="en-US" b="1" dirty="0">
                    <a:solidFill>
                      <a:srgbClr val="000000"/>
                    </a:solidFill>
                    <a:latin typeface="Arial" pitchFamily="34" charset="0"/>
                    <a:ea typeface="Times New Roman"/>
                    <a:cs typeface="Arial" pitchFamily="34" charset="0"/>
                  </a:rPr>
                  <a:t>n</a:t>
                </a:r>
                <a:endParaRPr lang="en-US" sz="3600" b="1" dirty="0">
                  <a:effectLst/>
                  <a:latin typeface="Arial" pitchFamily="34" charset="0"/>
                  <a:ea typeface="Times New Roman"/>
                  <a:cs typeface="Arial" pitchFamily="34" charset="0"/>
                </a:endParaRPr>
              </a:p>
            </p:txBody>
          </p:sp>
        </p:grpSp>
        <p:sp>
          <p:nvSpPr>
            <p:cNvPr id="68" name="Text Box 150"/>
            <p:cNvSpPr txBox="1"/>
            <p:nvPr/>
          </p:nvSpPr>
          <p:spPr>
            <a:xfrm>
              <a:off x="7239000" y="2995309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Đ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69" name="Parallelogram 68"/>
            <p:cNvSpPr/>
            <p:nvPr/>
          </p:nvSpPr>
          <p:spPr>
            <a:xfrm>
              <a:off x="6515830" y="3403441"/>
              <a:ext cx="1446340" cy="538802"/>
            </a:xfrm>
            <a:prstGeom prst="parallelogram">
              <a:avLst/>
            </a:prstGeom>
            <a:solidFill>
              <a:srgbClr val="FFFF00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a[i]</a:t>
              </a:r>
              <a:endParaRPr lang="en-US" sz="44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>
            <a:xfrm flipV="1">
              <a:off x="5742465" y="2708292"/>
              <a:ext cx="0" cy="247077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6408781" y="1658366"/>
              <a:ext cx="1660439" cy="395667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i  1, </a:t>
              </a:r>
              <a:r>
                <a:rPr lang="en-US" sz="2000" b="1" dirty="0" err="1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TB0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248400" y="4214509"/>
              <a:ext cx="1981200" cy="466541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TB 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 TB + </a:t>
              </a:r>
              <a:r>
                <a:rPr lang="en-US" sz="2000" b="1" dirty="0">
                  <a:latin typeface="Arial" pitchFamily="34" charset="0"/>
                  <a:ea typeface="Times New Roman"/>
                  <a:cs typeface="Arial" pitchFamily="34" charset="0"/>
                </a:rPr>
                <a:t>a[i</a:t>
              </a:r>
              <a:r>
                <a:rPr lang="en-US" sz="2000" b="1" dirty="0" smtClean="0">
                  <a:latin typeface="Arial" pitchFamily="34" charset="0"/>
                  <a:ea typeface="Times New Roman"/>
                  <a:cs typeface="Arial" pitchFamily="34" charset="0"/>
                </a:rPr>
                <a:t>]</a:t>
              </a:r>
              <a:endParaRPr lang="en-US" sz="4000" b="1" dirty="0"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H="1">
              <a:off x="7232540" y="3085358"/>
              <a:ext cx="12920" cy="2899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5742465" y="5163223"/>
              <a:ext cx="6663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126" idx="1"/>
            </p:cNvCxnSpPr>
            <p:nvPr/>
          </p:nvCxnSpPr>
          <p:spPr>
            <a:xfrm>
              <a:off x="5742465" y="2708289"/>
              <a:ext cx="348809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Text Box 151"/>
            <p:cNvSpPr txBox="1"/>
            <p:nvPr/>
          </p:nvSpPr>
          <p:spPr>
            <a:xfrm>
              <a:off x="8333666" y="2313496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S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16" name="Parallelogram 115"/>
            <p:cNvSpPr/>
            <p:nvPr/>
          </p:nvSpPr>
          <p:spPr>
            <a:xfrm>
              <a:off x="6515830" y="994587"/>
              <a:ext cx="1446340" cy="357877"/>
            </a:xfrm>
            <a:prstGeom prst="parallelogram">
              <a:avLst/>
            </a:prstGeom>
            <a:solidFill>
              <a:srgbClr val="FFFF00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 smtClean="0">
                  <a:latin typeface="Arial" pitchFamily="34" charset="0"/>
                  <a:ea typeface="Times New Roman"/>
                  <a:cs typeface="Arial" pitchFamily="34" charset="0"/>
                </a:rPr>
                <a:t>n</a:t>
              </a:r>
              <a:endParaRPr lang="en-US" sz="44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>
              <a:off x="7239000" y="1371600"/>
              <a:ext cx="0" cy="26794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H="1">
              <a:off x="8333666" y="2708290"/>
              <a:ext cx="276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8610600" y="2708289"/>
              <a:ext cx="0" cy="378264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7239000" y="3942243"/>
              <a:ext cx="0" cy="23094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Oval 122"/>
            <p:cNvSpPr/>
            <p:nvPr/>
          </p:nvSpPr>
          <p:spPr>
            <a:xfrm>
              <a:off x="6416910" y="76200"/>
              <a:ext cx="1644180" cy="624693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Bắt</a:t>
              </a:r>
              <a:r>
                <a:rPr lang="en-US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</a:t>
              </a: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đầu</a:t>
              </a:r>
              <a:endParaRPr lang="en-US" sz="36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7239000" y="726646"/>
              <a:ext cx="0" cy="26794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6408781" y="4929953"/>
              <a:ext cx="1660439" cy="466541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 i + 1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8" name="Straight Arrow Connector 127"/>
            <p:cNvCxnSpPr>
              <a:stCxn id="79" idx="2"/>
            </p:cNvCxnSpPr>
            <p:nvPr/>
          </p:nvCxnSpPr>
          <p:spPr>
            <a:xfrm>
              <a:off x="7239000" y="4681050"/>
              <a:ext cx="0" cy="2582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9" name="Rectangle 128"/>
            <p:cNvSpPr/>
            <p:nvPr/>
          </p:nvSpPr>
          <p:spPr>
            <a:xfrm>
              <a:off x="6416910" y="5610756"/>
              <a:ext cx="1660439" cy="466541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TB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 TB </a:t>
              </a:r>
              <a:r>
                <a:rPr lang="en-US" sz="2000" b="1" dirty="0">
                  <a:latin typeface="Arial" pitchFamily="34" charset="0"/>
                  <a:cs typeface="Arial" pitchFamily="34" charset="0"/>
                  <a:sym typeface="Wingdings" pitchFamily="2" charset="2"/>
                </a:rPr>
                <a:t>/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 </a:t>
              </a:r>
              <a:r>
                <a:rPr lang="en-US" sz="2000" b="1" dirty="0">
                  <a:latin typeface="Arial" pitchFamily="34" charset="0"/>
                  <a:cs typeface="Arial" pitchFamily="34" charset="0"/>
                  <a:sym typeface="Wingdings" pitchFamily="2" charset="2"/>
                </a:rPr>
                <a:t>n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0" name="Straight Arrow Connector 129"/>
            <p:cNvCxnSpPr/>
            <p:nvPr/>
          </p:nvCxnSpPr>
          <p:spPr>
            <a:xfrm flipH="1">
              <a:off x="8041326" y="6490932"/>
              <a:ext cx="547752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>
              <a:off x="7247129" y="6070821"/>
              <a:ext cx="0" cy="2582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9" name="Rectangle 148"/>
          <p:cNvSpPr/>
          <p:nvPr/>
        </p:nvSpPr>
        <p:spPr>
          <a:xfrm>
            <a:off x="1607343" y="3923729"/>
            <a:ext cx="284404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TB=TB/n=26/4=6.5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91475" y="5943600"/>
            <a:ext cx="423525" cy="3854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6" grpId="0"/>
      <p:bldP spid="70" grpId="0"/>
      <p:bldP spid="71" grpId="0"/>
      <p:bldP spid="72" grpId="0"/>
      <p:bldP spid="74" grpId="0"/>
      <p:bldP spid="75" grpId="0"/>
      <p:bldP spid="77" grpId="0"/>
      <p:bldP spid="82" grpId="0"/>
      <p:bldP spid="84" grpId="0"/>
      <p:bldP spid="85" grpId="0"/>
      <p:bldP spid="121" grpId="0"/>
      <p:bldP spid="133" grpId="0"/>
      <p:bldP spid="134" grpId="0"/>
      <p:bldP spid="135" grpId="0"/>
      <p:bldP spid="137" grpId="0"/>
      <p:bldP spid="138" grpId="0"/>
      <p:bldP spid="139" grpId="0"/>
      <p:bldP spid="140" grpId="0"/>
      <p:bldP spid="141" grpId="0"/>
      <p:bldP spid="143" grpId="0"/>
      <p:bldP spid="144" grpId="0"/>
      <p:bldP spid="145" grpId="0"/>
      <p:bldP spid="146" grpId="0"/>
      <p:bldP spid="147" grpId="0" animBg="1"/>
      <p:bldP spid="41" grpId="0" animBg="1"/>
      <p:bldP spid="43" grpId="0"/>
      <p:bldP spid="46" grpId="0"/>
      <p:bldP spid="149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28600" y="76200"/>
            <a:ext cx="8763000" cy="672235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TinhTB_Mang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i,n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 integer;</a:t>
            </a:r>
          </a:p>
          <a:p>
            <a:pPr indent="465138">
              <a:spcBef>
                <a:spcPts val="500"/>
              </a:spcBef>
            </a:pP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TB: real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 A: array[1..20] of integer;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Begin</a:t>
            </a:r>
          </a:p>
          <a:p>
            <a:pPr indent="465138">
              <a:spcBef>
                <a:spcPts val="500"/>
              </a:spcBef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Write(‘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so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phan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cua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n=  ');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indent="465138">
              <a:spcBef>
                <a:spcPts val="5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indent="465138">
              <a:spcBef>
                <a:spcPts val="500"/>
              </a:spcBef>
            </a:pP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TB:=0;</a:t>
            </a:r>
            <a:endParaRPr lang="en-U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indent="465138"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For i:=1 to n do</a:t>
            </a:r>
          </a:p>
          <a:p>
            <a:pPr indent="465138"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Begin</a:t>
            </a:r>
          </a:p>
          <a:p>
            <a:pPr indent="465138"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Write(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'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tri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[' ,i,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']= ');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indent="465138"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(a[i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]);</a:t>
            </a:r>
          </a:p>
          <a:p>
            <a:pPr indent="465138"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TB:=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TB+a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[i];</a:t>
            </a:r>
            <a:endParaRPr lang="en-U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indent="465138"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End;</a:t>
            </a:r>
          </a:p>
          <a:p>
            <a:pPr indent="465138">
              <a:spcBef>
                <a:spcPts val="500"/>
              </a:spcBef>
            </a:pP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TB:=TB/n;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indent="465138">
              <a:spcBef>
                <a:spcPts val="500"/>
              </a:spcBef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(‘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tri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binh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= ',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TB:8:2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indent="465138">
              <a:spcBef>
                <a:spcPts val="5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5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End.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1905000"/>
            <a:ext cx="5181600" cy="76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5800" y="3072008"/>
            <a:ext cx="5181600" cy="24905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5562600"/>
            <a:ext cx="51816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457200"/>
            <a:ext cx="5181600" cy="1143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6248401" y="495300"/>
            <a:ext cx="2721076" cy="609600"/>
          </a:xfrm>
          <a:prstGeom prst="borderCallout1">
            <a:avLst>
              <a:gd name="adj1" fmla="val 46169"/>
              <a:gd name="adj2" fmla="val -176"/>
              <a:gd name="adj3" fmla="val 62922"/>
              <a:gd name="adj4" fmla="val -25074"/>
            </a:avLst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Khai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báo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6248401" y="1676400"/>
            <a:ext cx="2721076" cy="838200"/>
          </a:xfrm>
          <a:prstGeom prst="borderCallout1">
            <a:avLst>
              <a:gd name="adj1" fmla="val 46169"/>
              <a:gd name="adj2" fmla="val -176"/>
              <a:gd name="adj3" fmla="val 83472"/>
              <a:gd name="adj4" fmla="val -26914"/>
            </a:avLst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mảng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6042882" y="2827776"/>
            <a:ext cx="2926595" cy="1219200"/>
          </a:xfrm>
          <a:prstGeom prst="borderCallout1">
            <a:avLst>
              <a:gd name="adj1" fmla="val 46169"/>
              <a:gd name="adj2" fmla="val -176"/>
              <a:gd name="adj3" fmla="val 89113"/>
              <a:gd name="adj4" fmla="val -29269"/>
            </a:avLst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mảng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6057268" y="5257800"/>
            <a:ext cx="2912209" cy="1295400"/>
          </a:xfrm>
          <a:prstGeom prst="borderCallout1">
            <a:avLst>
              <a:gd name="adj1" fmla="val 46169"/>
              <a:gd name="adj2" fmla="val -176"/>
              <a:gd name="adj3" fmla="val 45598"/>
              <a:gd name="adj4" fmla="val -16991"/>
            </a:avLst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dòng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Callout 1 13"/>
          <p:cNvSpPr/>
          <p:nvPr/>
        </p:nvSpPr>
        <p:spPr>
          <a:xfrm>
            <a:off x="5989436" y="4317304"/>
            <a:ext cx="2926595" cy="736600"/>
          </a:xfrm>
          <a:prstGeom prst="borderCallout1">
            <a:avLst>
              <a:gd name="adj1" fmla="val 46169"/>
              <a:gd name="adj2" fmla="val -176"/>
              <a:gd name="adj3" fmla="val 60911"/>
              <a:gd name="adj4" fmla="val -106636"/>
            </a:avLst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bình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>
            <a:stCxn id="14" idx="2"/>
          </p:cNvCxnSpPr>
          <p:nvPr/>
        </p:nvCxnSpPr>
        <p:spPr>
          <a:xfrm flipH="1">
            <a:off x="2209800" y="4685604"/>
            <a:ext cx="3779636" cy="724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02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170" y="1411514"/>
            <a:ext cx="5703660" cy="257183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39845" y="457200"/>
            <a:ext cx="20649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Kết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quả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495800"/>
            <a:ext cx="9144000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bình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b="1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nhiệt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bình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nhiệt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nhập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86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001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DẶN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DÒ</a:t>
            </a:r>
            <a:endParaRPr lang="en-US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trắc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nghiệm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8, 9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trường</a:t>
            </a:r>
            <a:endParaRPr lang="en-US" sz="2800">
              <a:latin typeface="Arial" pitchFamily="34" charset="0"/>
              <a:cs typeface="Arial" pitchFamily="34" charset="0"/>
            </a:endParaRPr>
          </a:p>
          <a:p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https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://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thcsphongphu.hcm.edu.vn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ViettelStudy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Khóa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8) </a:t>
            </a:r>
          </a:p>
          <a:p>
            <a:pPr algn="just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8: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Lặp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chưa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trước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Tuần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6 (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20-24/04/2020)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ONLINE TIN 8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trắc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nghiệm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3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600200" y="3581400"/>
            <a:ext cx="7162800" cy="972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0000"/>
              </a:lnSpc>
              <a:buFontTx/>
              <a:buChar char="-"/>
            </a:pPr>
            <a:r>
              <a:rPr lang="en-US" sz="2600" b="1" dirty="0" smtClean="0">
                <a:latin typeface="Arial" charset="0"/>
              </a:rPr>
              <a:t>Input: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Số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n,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dãy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số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600" b="1" baseline="-25000" dirty="0" err="1" smtClean="0">
                <a:solidFill>
                  <a:srgbClr val="0070C0"/>
                </a:solidFill>
                <a:latin typeface="Arial" charset="0"/>
              </a:rPr>
              <a:t>1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600" b="1" baseline="-25000" dirty="0" err="1" smtClean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,…, a</a:t>
            </a:r>
            <a:r>
              <a:rPr lang="en-US" sz="2600" b="1" baseline="-25000" dirty="0">
                <a:solidFill>
                  <a:srgbClr val="0070C0"/>
                </a:solidFill>
                <a:latin typeface="Arial" charset="0"/>
              </a:rPr>
              <a:t>n</a:t>
            </a:r>
            <a:endParaRPr lang="en-US" sz="2600" b="1" dirty="0" smtClean="0">
              <a:solidFill>
                <a:srgbClr val="0070C0"/>
              </a:solidFill>
              <a:latin typeface="Arial" charset="0"/>
            </a:endParaRPr>
          </a:p>
          <a:p>
            <a:pPr marL="457200" indent="-457200" algn="just">
              <a:lnSpc>
                <a:spcPct val="110000"/>
              </a:lnSpc>
              <a:buFontTx/>
              <a:buChar char="-"/>
            </a:pPr>
            <a:r>
              <a:rPr lang="en-US" sz="2600" b="1" dirty="0" smtClean="0">
                <a:latin typeface="Arial" charset="0"/>
              </a:rPr>
              <a:t>Output: </a:t>
            </a:r>
            <a:r>
              <a:rPr lang="en-US" sz="2600" b="1" dirty="0" err="1">
                <a:solidFill>
                  <a:srgbClr val="0070C0"/>
                </a:solidFill>
                <a:latin typeface="Arial" charset="0"/>
              </a:rPr>
              <a:t>M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ảng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số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Arial" charset="0"/>
              </a:rPr>
              <a:t>nguyên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 A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496" y="1524000"/>
            <a:ext cx="3483077" cy="1676400"/>
          </a:xfrm>
          <a:prstGeom prst="cloudCallout">
            <a:avLst>
              <a:gd name="adj1" fmla="val -22211"/>
              <a:gd name="adj2" fmla="val 112005"/>
            </a:avLst>
          </a:prstGeom>
          <a:solidFill>
            <a:srgbClr val="FFFF66"/>
          </a:solidFill>
          <a:ln w="9525">
            <a:solidFill>
              <a:srgbClr val="CC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2200" b="1" dirty="0" err="1" smtClean="0">
                <a:latin typeface="Arial" charset="0"/>
              </a:rPr>
              <a:t>Xác</a:t>
            </a:r>
            <a:r>
              <a:rPr lang="en-US" sz="2200" b="1" dirty="0" smtClean="0">
                <a:latin typeface="Arial" charset="0"/>
              </a:rPr>
              <a:t> </a:t>
            </a:r>
            <a:r>
              <a:rPr lang="en-US" sz="2200" b="1" dirty="0" err="1" smtClean="0">
                <a:latin typeface="Arial" charset="0"/>
              </a:rPr>
              <a:t>định</a:t>
            </a:r>
            <a:r>
              <a:rPr lang="en-US" sz="2200" b="1" dirty="0" smtClean="0">
                <a:latin typeface="Arial" charset="0"/>
              </a:rPr>
              <a:t> Input</a:t>
            </a:r>
            <a:r>
              <a:rPr lang="en-US" sz="2200" b="1" dirty="0">
                <a:latin typeface="Arial" charset="0"/>
              </a:rPr>
              <a:t>, Output </a:t>
            </a:r>
            <a:r>
              <a:rPr lang="en-US" sz="2200" b="1" dirty="0" err="1">
                <a:latin typeface="Arial" charset="0"/>
              </a:rPr>
              <a:t>của</a:t>
            </a:r>
            <a:r>
              <a:rPr lang="en-US" sz="2200" b="1" dirty="0">
                <a:latin typeface="Arial" charset="0"/>
              </a:rPr>
              <a:t> </a:t>
            </a:r>
            <a:r>
              <a:rPr lang="en-US" sz="2200" b="1" dirty="0" err="1">
                <a:latin typeface="Arial" charset="0"/>
              </a:rPr>
              <a:t>bài</a:t>
            </a:r>
            <a:r>
              <a:rPr lang="en-US" sz="2200" b="1" dirty="0">
                <a:latin typeface="Arial" charset="0"/>
              </a:rPr>
              <a:t> </a:t>
            </a:r>
            <a:r>
              <a:rPr lang="en-US" sz="2200" b="1" dirty="0" err="1">
                <a:latin typeface="Arial" charset="0"/>
              </a:rPr>
              <a:t>toán</a:t>
            </a:r>
            <a:r>
              <a:rPr lang="en-US" sz="2200" b="1" dirty="0">
                <a:latin typeface="Arial" charset="0"/>
              </a:rPr>
              <a:t>?</a:t>
            </a:r>
          </a:p>
        </p:txBody>
      </p:sp>
      <p:pic>
        <p:nvPicPr>
          <p:cNvPr id="6" name="Picture 8" descr="ch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6" y="3821468"/>
            <a:ext cx="1371600" cy="123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04800" y="328259"/>
            <a:ext cx="8458200" cy="9787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0" hangingPunct="0">
              <a:lnSpc>
                <a:spcPct val="12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1: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Viết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chương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trình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in </a:t>
            </a:r>
            <a:r>
              <a:rPr lang="en-US" sz="2400" b="1" dirty="0" err="1" smtClean="0">
                <a:latin typeface="Arial" charset="0"/>
              </a:rPr>
              <a:t>ra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màn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hình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mảng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số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nguyên</a:t>
            </a:r>
            <a:r>
              <a:rPr lang="en-US" sz="2400" b="1" dirty="0" smtClean="0">
                <a:latin typeface="Arial" charset="0"/>
              </a:rPr>
              <a:t> A </a:t>
            </a:r>
            <a:r>
              <a:rPr lang="en-US" sz="2400" b="1" dirty="0" err="1" smtClean="0">
                <a:latin typeface="Arial" charset="0"/>
              </a:rPr>
              <a:t>với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số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lượng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phần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tử</a:t>
            </a:r>
            <a:r>
              <a:rPr lang="en-US" sz="2400" b="1" dirty="0" smtClean="0">
                <a:latin typeface="Arial" charset="0"/>
              </a:rPr>
              <a:t> n </a:t>
            </a:r>
            <a:r>
              <a:rPr lang="en-US" sz="2400" b="1" dirty="0" err="1" smtClean="0">
                <a:latin typeface="Arial" charset="0"/>
              </a:rPr>
              <a:t>bất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kì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nhập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từ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bàn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phím</a:t>
            </a:r>
            <a:endParaRPr lang="en-US" sz="2400" b="1" dirty="0"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133600"/>
            <a:ext cx="8763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7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09603" y="266573"/>
            <a:ext cx="3082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latin typeface="Arial" pitchFamily="34" charset="0"/>
                <a:cs typeface="Arial" pitchFamily="34" charset="0"/>
              </a:rPr>
              <a:t>Mô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tả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5393656" y="300813"/>
            <a:ext cx="3450835" cy="6176187"/>
            <a:chOff x="5393656" y="300813"/>
            <a:chExt cx="3450835" cy="6176187"/>
          </a:xfrm>
        </p:grpSpPr>
        <p:sp>
          <p:nvSpPr>
            <p:cNvPr id="6" name="Oval 5"/>
            <p:cNvSpPr/>
            <p:nvPr/>
          </p:nvSpPr>
          <p:spPr>
            <a:xfrm>
              <a:off x="6456822" y="5852307"/>
              <a:ext cx="1644180" cy="624693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Kết</a:t>
              </a:r>
              <a:r>
                <a:rPr lang="en-US" b="1" dirty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</a:t>
              </a:r>
              <a:r>
                <a:rPr lang="en-US" b="1" dirty="0" err="1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thúc</a:t>
              </a:r>
              <a:endParaRPr lang="en-US" sz="36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091274" y="2639504"/>
              <a:ext cx="2298860" cy="1036108"/>
              <a:chOff x="3479249" y="2776823"/>
              <a:chExt cx="2637454" cy="1188714"/>
            </a:xfrm>
            <a:solidFill>
              <a:srgbClr val="CCFF66"/>
            </a:solidFill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4799828" y="2776823"/>
                <a:ext cx="0" cy="279373"/>
              </a:xfrm>
              <a:prstGeom prst="straightConnector1">
                <a:avLst/>
              </a:prstGeom>
              <a:grpFill/>
              <a:ln w="19050"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Diamond 8"/>
              <p:cNvSpPr/>
              <p:nvPr/>
            </p:nvSpPr>
            <p:spPr>
              <a:xfrm>
                <a:off x="3479249" y="3081623"/>
                <a:ext cx="2637454" cy="883914"/>
              </a:xfrm>
              <a:prstGeom prst="diamond">
                <a:avLst/>
              </a:prstGeom>
              <a:grpFill/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 smtClean="0">
                    <a:solidFill>
                      <a:srgbClr val="000000"/>
                    </a:solidFill>
                    <a:effectLst/>
                    <a:latin typeface="Arial" pitchFamily="34" charset="0"/>
                    <a:ea typeface="Times New Roman"/>
                    <a:cs typeface="Arial" pitchFamily="34" charset="0"/>
                  </a:rPr>
                  <a:t>i &lt; = </a:t>
                </a:r>
                <a:r>
                  <a:rPr lang="en-US" b="1" dirty="0">
                    <a:solidFill>
                      <a:srgbClr val="000000"/>
                    </a:solidFill>
                    <a:latin typeface="Arial" pitchFamily="34" charset="0"/>
                    <a:ea typeface="Times New Roman"/>
                    <a:cs typeface="Arial" pitchFamily="34" charset="0"/>
                  </a:rPr>
                  <a:t>n</a:t>
                </a:r>
                <a:endParaRPr lang="en-US" sz="3600" b="1" dirty="0">
                  <a:effectLst/>
                  <a:latin typeface="Arial" pitchFamily="34" charset="0"/>
                  <a:ea typeface="Times New Roman"/>
                  <a:cs typeface="Arial" pitchFamily="34" charset="0"/>
                </a:endParaRPr>
              </a:p>
            </p:txBody>
          </p:sp>
        </p:grpSp>
        <p:sp>
          <p:nvSpPr>
            <p:cNvPr id="10" name="Text Box 150"/>
            <p:cNvSpPr txBox="1"/>
            <p:nvPr/>
          </p:nvSpPr>
          <p:spPr>
            <a:xfrm>
              <a:off x="7469418" y="3539862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Đ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1" name="Parallelogram 10"/>
            <p:cNvSpPr/>
            <p:nvPr/>
          </p:nvSpPr>
          <p:spPr>
            <a:xfrm>
              <a:off x="6533903" y="3985545"/>
              <a:ext cx="1446340" cy="538802"/>
            </a:xfrm>
            <a:prstGeom prst="parallelogram">
              <a:avLst/>
            </a:prstGeom>
            <a:solidFill>
              <a:srgbClr val="FFFF00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a[i]</a:t>
              </a:r>
              <a:endParaRPr lang="en-US" sz="44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5410200" y="3290394"/>
              <a:ext cx="0" cy="192910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6448693" y="2052213"/>
              <a:ext cx="1660439" cy="597515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i  1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82562" y="4986228"/>
              <a:ext cx="1660439" cy="466541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 i + 1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7244704" y="3667462"/>
              <a:ext cx="12920" cy="2899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4" idx="1"/>
            </p:cNvCxnSpPr>
            <p:nvPr/>
          </p:nvCxnSpPr>
          <p:spPr>
            <a:xfrm flipH="1" flipV="1">
              <a:off x="5420746" y="5219498"/>
              <a:ext cx="961816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9" idx="1"/>
            </p:cNvCxnSpPr>
            <p:nvPr/>
          </p:nvCxnSpPr>
          <p:spPr>
            <a:xfrm flipV="1">
              <a:off x="5393656" y="3290393"/>
              <a:ext cx="697618" cy="3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 Box 151"/>
            <p:cNvSpPr txBox="1"/>
            <p:nvPr/>
          </p:nvSpPr>
          <p:spPr>
            <a:xfrm>
              <a:off x="8333666" y="2895600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S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9" name="Parallelogram 18"/>
            <p:cNvSpPr/>
            <p:nvPr/>
          </p:nvSpPr>
          <p:spPr>
            <a:xfrm>
              <a:off x="6554002" y="1219200"/>
              <a:ext cx="1446340" cy="538802"/>
            </a:xfrm>
            <a:prstGeom prst="parallelogram">
              <a:avLst/>
            </a:prstGeom>
            <a:solidFill>
              <a:srgbClr val="FFFF00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 smtClean="0">
                  <a:latin typeface="Arial" pitchFamily="34" charset="0"/>
                  <a:ea typeface="Times New Roman"/>
                  <a:cs typeface="Arial" pitchFamily="34" charset="0"/>
                </a:rPr>
                <a:t>n</a:t>
              </a:r>
              <a:endParaRPr lang="en-US" sz="44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240704" y="1765447"/>
              <a:ext cx="0" cy="26794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333666" y="3290394"/>
              <a:ext cx="276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8610600" y="3290393"/>
              <a:ext cx="0" cy="288854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8109132" y="6164653"/>
              <a:ext cx="501468" cy="1428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4" idx="0"/>
            </p:cNvCxnSpPr>
            <p:nvPr/>
          </p:nvCxnSpPr>
          <p:spPr>
            <a:xfrm>
              <a:off x="7212655" y="4524347"/>
              <a:ext cx="127" cy="46188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6464952" y="300813"/>
              <a:ext cx="1644180" cy="624693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Bắt</a:t>
              </a:r>
              <a:r>
                <a:rPr lang="en-US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</a:t>
              </a: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đầu</a:t>
              </a:r>
              <a:endParaRPr lang="en-US" sz="36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7290732" y="951259"/>
              <a:ext cx="0" cy="26794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304800" y="4463008"/>
            <a:ext cx="745756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a[i]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189758" y="4463008"/>
            <a:ext cx="385042" cy="523220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10458" y="4463008"/>
            <a:ext cx="385042" cy="523220"/>
          </a:xfrm>
          <a:prstGeom prst="rect">
            <a:avLst/>
          </a:prstGeom>
          <a:solidFill>
            <a:srgbClr val="FFFF66"/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231158" y="4463008"/>
            <a:ext cx="385042" cy="523220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51858" y="4463008"/>
            <a:ext cx="385042" cy="523220"/>
          </a:xfrm>
          <a:prstGeom prst="rect">
            <a:avLst/>
          </a:prstGeom>
          <a:solidFill>
            <a:srgbClr val="FFFF66"/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72558" y="4463008"/>
            <a:ext cx="385042" cy="523220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6200" y="838200"/>
            <a:ext cx="6231193" cy="830997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VD: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Mảng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n = 5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mảng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lần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lượt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 6   3   4   1   5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60351" y="1752600"/>
            <a:ext cx="6944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i=1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50373" y="1752600"/>
            <a:ext cx="8050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&lt;=5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24033" y="1814155"/>
            <a:ext cx="2266967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trị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pt1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là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: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98951" y="175260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52400" y="2148478"/>
            <a:ext cx="6944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i=2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42422" y="2148478"/>
            <a:ext cx="8050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&lt;=5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916082" y="2210033"/>
            <a:ext cx="2266967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trị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pt2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là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: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191000" y="2148478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52400" y="2529478"/>
            <a:ext cx="6944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i=3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42422" y="2529478"/>
            <a:ext cx="8050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&lt;=5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916082" y="2591033"/>
            <a:ext cx="2266967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trị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pt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3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là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: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191000" y="2529478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52400" y="2910478"/>
            <a:ext cx="6944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i=4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42422" y="2910478"/>
            <a:ext cx="8050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&lt;=5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16082" y="2972033"/>
            <a:ext cx="2266967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trị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pt4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là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: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191000" y="2910478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52400" y="3291478"/>
            <a:ext cx="6944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i=5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42422" y="3291478"/>
            <a:ext cx="8050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&lt;=5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16082" y="3353033"/>
            <a:ext cx="2266967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Giá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trị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pt5</a:t>
            </a:r>
            <a:r>
              <a:rPr lang="en-US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là</a:t>
            </a:r>
            <a:r>
              <a:rPr lang="en-US" sz="2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: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91000" y="3291478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2400" y="3667780"/>
            <a:ext cx="6944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i=6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42422" y="3667780"/>
            <a:ext cx="8050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&lt;=5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916082" y="3729335"/>
            <a:ext cx="96853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Sai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86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0" y="149959"/>
            <a:ext cx="4800600" cy="65556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SPT_Mang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Uses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crt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A: array[1..100] of integer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	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n, i : integer;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Begin</a:t>
            </a:r>
          </a:p>
          <a:p>
            <a:pPr indent="236538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Clrscr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36538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write('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tong so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phan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cua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:');</a:t>
            </a:r>
          </a:p>
          <a:p>
            <a:pPr indent="236538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(n);</a:t>
            </a:r>
          </a:p>
          <a:p>
            <a:pPr indent="236538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(‘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Hay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cac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phan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tu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cua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');</a:t>
            </a:r>
          </a:p>
          <a:p>
            <a:pPr indent="236538"/>
            <a:r>
              <a:rPr lang="en-US" sz="2000" b="1" dirty="0" smtClean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For i:=1 to n do</a:t>
            </a:r>
          </a:p>
          <a:p>
            <a:pPr indent="236538"/>
            <a:r>
              <a:rPr lang="en-US" sz="2000" b="1" dirty="0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Begin</a:t>
            </a:r>
          </a:p>
          <a:p>
            <a:pPr indent="457200"/>
            <a:r>
              <a:rPr lang="en-US" sz="2000" b="1" dirty="0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Write(‘</a:t>
            </a:r>
            <a:r>
              <a:rPr lang="en-US" sz="2000" b="1" dirty="0" err="1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Phan</a:t>
            </a:r>
            <a:r>
              <a:rPr lang="en-US" sz="2000" b="1" dirty="0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tu</a:t>
            </a:r>
            <a:r>
              <a:rPr lang="en-US" sz="2000" b="1" dirty="0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thu</a:t>
            </a:r>
            <a:r>
              <a:rPr lang="en-US" sz="2000" b="1" dirty="0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  ', i , '  la   ');</a:t>
            </a:r>
          </a:p>
          <a:p>
            <a:pPr indent="457200"/>
            <a:r>
              <a:rPr lang="en-US" sz="2000" b="1" dirty="0" err="1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(a[i]);</a:t>
            </a:r>
          </a:p>
          <a:p>
            <a:pPr indent="236538"/>
            <a:r>
              <a:rPr lang="en-US" sz="2000" b="1" dirty="0" smtClean="0">
                <a:solidFill>
                  <a:srgbClr val="008EC0"/>
                </a:solidFill>
                <a:latin typeface="Arial" pitchFamily="34" charset="0"/>
                <a:cs typeface="Arial" pitchFamily="34" charset="0"/>
              </a:rPr>
              <a:t>End;</a:t>
            </a:r>
          </a:p>
          <a:p>
            <a:pPr indent="236538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'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cac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phan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tu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cua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mang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thanh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mot dong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');</a:t>
            </a:r>
          </a:p>
          <a:p>
            <a:pPr indent="236538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 i:=1 to n do write(a[i]:4);</a:t>
            </a:r>
          </a:p>
          <a:p>
            <a:pPr indent="236538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End.</a:t>
            </a:r>
          </a:p>
        </p:txBody>
      </p:sp>
      <p:sp>
        <p:nvSpPr>
          <p:cNvPr id="37" name="Line Callout 1 36"/>
          <p:cNvSpPr/>
          <p:nvPr/>
        </p:nvSpPr>
        <p:spPr>
          <a:xfrm>
            <a:off x="5304504" y="495300"/>
            <a:ext cx="3254477" cy="609600"/>
          </a:xfrm>
          <a:prstGeom prst="borderCallout1">
            <a:avLst>
              <a:gd name="adj1" fmla="val 46169"/>
              <a:gd name="adj2" fmla="val -176"/>
              <a:gd name="adj3" fmla="val 89113"/>
              <a:gd name="adj4" fmla="val -46943"/>
            </a:avLst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Khai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báo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Line Callout 1 39"/>
          <p:cNvSpPr/>
          <p:nvPr/>
        </p:nvSpPr>
        <p:spPr>
          <a:xfrm>
            <a:off x="5715000" y="1676400"/>
            <a:ext cx="3254477" cy="838200"/>
          </a:xfrm>
          <a:prstGeom prst="borderCallout1">
            <a:avLst>
              <a:gd name="adj1" fmla="val 46169"/>
              <a:gd name="adj2" fmla="val -176"/>
              <a:gd name="adj3" fmla="val 60961"/>
              <a:gd name="adj4" fmla="val -45583"/>
            </a:avLst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mảng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Line Callout 1 40"/>
          <p:cNvSpPr/>
          <p:nvPr/>
        </p:nvSpPr>
        <p:spPr>
          <a:xfrm>
            <a:off x="5469194" y="3138964"/>
            <a:ext cx="3500283" cy="899636"/>
          </a:xfrm>
          <a:prstGeom prst="borderCallout1">
            <a:avLst>
              <a:gd name="adj1" fmla="val 46169"/>
              <a:gd name="adj2" fmla="val -176"/>
              <a:gd name="adj3" fmla="val 89113"/>
              <a:gd name="adj4" fmla="val -29269"/>
            </a:avLst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mảng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Line Callout 1 41"/>
          <p:cNvSpPr/>
          <p:nvPr/>
        </p:nvSpPr>
        <p:spPr>
          <a:xfrm>
            <a:off x="5486400" y="5257800"/>
            <a:ext cx="3483077" cy="838200"/>
          </a:xfrm>
          <a:prstGeom prst="borderCallout1">
            <a:avLst>
              <a:gd name="adj1" fmla="val 46169"/>
              <a:gd name="adj2" fmla="val -176"/>
              <a:gd name="adj3" fmla="val 55682"/>
              <a:gd name="adj4" fmla="val -32441"/>
            </a:avLst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dòng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ight Bracket 42"/>
          <p:cNvSpPr/>
          <p:nvPr/>
        </p:nvSpPr>
        <p:spPr>
          <a:xfrm>
            <a:off x="3652684" y="762000"/>
            <a:ext cx="152400" cy="685800"/>
          </a:xfrm>
          <a:prstGeom prst="rightBracket">
            <a:avLst/>
          </a:prstGeom>
          <a:ln>
            <a:solidFill>
              <a:srgbClr val="FF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Bracket 43"/>
          <p:cNvSpPr/>
          <p:nvPr/>
        </p:nvSpPr>
        <p:spPr>
          <a:xfrm>
            <a:off x="4343400" y="2920188"/>
            <a:ext cx="152400" cy="2032812"/>
          </a:xfrm>
          <a:prstGeom prst="rightBracket">
            <a:avLst/>
          </a:prstGeom>
          <a:ln>
            <a:solidFill>
              <a:srgbClr val="005A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Bracket 45"/>
          <p:cNvSpPr/>
          <p:nvPr/>
        </p:nvSpPr>
        <p:spPr>
          <a:xfrm>
            <a:off x="4114800" y="2083210"/>
            <a:ext cx="152400" cy="685800"/>
          </a:xfrm>
          <a:prstGeom prst="rightBracke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Right Bracket 46"/>
          <p:cNvSpPr/>
          <p:nvPr/>
        </p:nvSpPr>
        <p:spPr>
          <a:xfrm>
            <a:off x="4267200" y="5105400"/>
            <a:ext cx="114300" cy="990600"/>
          </a:xfrm>
          <a:prstGeom prst="rightBracket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6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57" y="1524000"/>
            <a:ext cx="7467600" cy="33189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39845" y="457200"/>
            <a:ext cx="20649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Kết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quả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6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71034" y="3200400"/>
            <a:ext cx="6991966" cy="972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600" b="1" dirty="0" smtClean="0">
                <a:latin typeface="Arial" charset="0"/>
              </a:rPr>
              <a:t>Input</a:t>
            </a:r>
            <a:r>
              <a:rPr lang="en-US" sz="2600" b="1" dirty="0">
                <a:latin typeface="Arial" charset="0"/>
              </a:rPr>
              <a:t>:</a:t>
            </a:r>
            <a:r>
              <a:rPr lang="en-US" sz="2600" b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 charset="0"/>
              </a:rPr>
              <a:t>Số</a:t>
            </a:r>
            <a:r>
              <a:rPr lang="en-US" sz="2600" b="1" dirty="0">
                <a:solidFill>
                  <a:srgbClr val="0070C0"/>
                </a:solidFill>
                <a:latin typeface="Arial" charset="0"/>
              </a:rPr>
              <a:t> n, </a:t>
            </a:r>
            <a:r>
              <a:rPr lang="en-US" sz="2600" b="1" dirty="0" err="1">
                <a:solidFill>
                  <a:srgbClr val="0070C0"/>
                </a:solidFill>
                <a:latin typeface="Arial" charset="0"/>
              </a:rPr>
              <a:t>dãy</a:t>
            </a:r>
            <a:r>
              <a:rPr lang="en-US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 charset="0"/>
              </a:rPr>
              <a:t>số</a:t>
            </a:r>
            <a:r>
              <a:rPr lang="en-US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600" b="1" baseline="-25000" dirty="0" err="1">
                <a:solidFill>
                  <a:srgbClr val="0070C0"/>
                </a:solidFill>
                <a:latin typeface="Arial" charset="0"/>
              </a:rPr>
              <a:t>1</a:t>
            </a:r>
            <a:r>
              <a:rPr lang="en-US" sz="26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600" b="1" dirty="0" err="1">
                <a:solidFill>
                  <a:srgbClr val="0070C0"/>
                </a:solidFill>
                <a:latin typeface="Arial" charset="0"/>
              </a:rPr>
              <a:t>a</a:t>
            </a:r>
            <a:r>
              <a:rPr lang="en-US" sz="2600" b="1" baseline="-25000" dirty="0" err="1">
                <a:solidFill>
                  <a:srgbClr val="0070C0"/>
                </a:solidFill>
                <a:latin typeface="Arial" charset="0"/>
              </a:rPr>
              <a:t>2</a:t>
            </a:r>
            <a:r>
              <a:rPr lang="en-US" sz="2600" b="1" dirty="0">
                <a:solidFill>
                  <a:srgbClr val="0070C0"/>
                </a:solidFill>
                <a:latin typeface="Arial" charset="0"/>
              </a:rPr>
              <a:t>,…, a</a:t>
            </a:r>
            <a:r>
              <a:rPr lang="en-US" sz="2600" b="1" baseline="-25000" dirty="0">
                <a:solidFill>
                  <a:srgbClr val="0070C0"/>
                </a:solidFill>
                <a:latin typeface="Arial" charset="0"/>
              </a:rPr>
              <a:t>n </a:t>
            </a:r>
            <a:r>
              <a:rPr lang="en-US" sz="2600" b="1" dirty="0" smtClean="0">
                <a:solidFill>
                  <a:srgbClr val="FF3399"/>
                </a:solidFill>
                <a:latin typeface="Arial" charset="0"/>
              </a:rPr>
              <a:t>	</a:t>
            </a:r>
          </a:p>
          <a:p>
            <a:pPr algn="just">
              <a:lnSpc>
                <a:spcPct val="110000"/>
              </a:lnSpc>
            </a:pPr>
            <a:r>
              <a:rPr lang="en-US" sz="2600" b="1" dirty="0" smtClean="0">
                <a:latin typeface="Arial" charset="0"/>
              </a:rPr>
              <a:t>Output: </a:t>
            </a:r>
            <a:r>
              <a:rPr lang="en-US" sz="2600" b="1" dirty="0" smtClean="0">
                <a:solidFill>
                  <a:srgbClr val="0070C0"/>
                </a:solidFill>
                <a:latin typeface="Arial" charset="0"/>
              </a:rPr>
              <a:t>Min</a:t>
            </a:r>
            <a:endParaRPr lang="en-US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496" y="1524000"/>
            <a:ext cx="3483077" cy="1676400"/>
          </a:xfrm>
          <a:prstGeom prst="cloudCallout">
            <a:avLst>
              <a:gd name="adj1" fmla="val -22211"/>
              <a:gd name="adj2" fmla="val 112005"/>
            </a:avLst>
          </a:prstGeom>
          <a:solidFill>
            <a:srgbClr val="FFFF66"/>
          </a:solidFill>
          <a:ln w="9525">
            <a:solidFill>
              <a:srgbClr val="CC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sz="2200" b="1" dirty="0" err="1" smtClean="0">
                <a:latin typeface="Arial" charset="0"/>
              </a:rPr>
              <a:t>Xác</a:t>
            </a:r>
            <a:r>
              <a:rPr lang="en-US" sz="2200" b="1" dirty="0" smtClean="0">
                <a:latin typeface="Arial" charset="0"/>
              </a:rPr>
              <a:t> </a:t>
            </a:r>
            <a:r>
              <a:rPr lang="en-US" sz="2200" b="1" dirty="0" err="1" smtClean="0">
                <a:latin typeface="Arial" charset="0"/>
              </a:rPr>
              <a:t>định</a:t>
            </a:r>
            <a:r>
              <a:rPr lang="en-US" sz="2200" b="1" dirty="0" smtClean="0">
                <a:latin typeface="Arial" charset="0"/>
              </a:rPr>
              <a:t> Input</a:t>
            </a:r>
            <a:r>
              <a:rPr lang="en-US" sz="2200" b="1" dirty="0">
                <a:latin typeface="Arial" charset="0"/>
              </a:rPr>
              <a:t>, Output </a:t>
            </a:r>
            <a:r>
              <a:rPr lang="en-US" sz="2200" b="1" dirty="0" err="1">
                <a:latin typeface="Arial" charset="0"/>
              </a:rPr>
              <a:t>của</a:t>
            </a:r>
            <a:r>
              <a:rPr lang="en-US" sz="2200" b="1" dirty="0">
                <a:latin typeface="Arial" charset="0"/>
              </a:rPr>
              <a:t> </a:t>
            </a:r>
            <a:r>
              <a:rPr lang="en-US" sz="2200" b="1" dirty="0" err="1">
                <a:latin typeface="Arial" charset="0"/>
              </a:rPr>
              <a:t>bài</a:t>
            </a:r>
            <a:r>
              <a:rPr lang="en-US" sz="2200" b="1" dirty="0">
                <a:latin typeface="Arial" charset="0"/>
              </a:rPr>
              <a:t> </a:t>
            </a:r>
            <a:r>
              <a:rPr lang="en-US" sz="2200" b="1" dirty="0" err="1">
                <a:latin typeface="Arial" charset="0"/>
              </a:rPr>
              <a:t>toán</a:t>
            </a:r>
            <a:r>
              <a:rPr lang="en-US" sz="2200" b="1" dirty="0">
                <a:latin typeface="Arial" charset="0"/>
              </a:rPr>
              <a:t>?</a:t>
            </a:r>
          </a:p>
        </p:txBody>
      </p:sp>
      <p:pic>
        <p:nvPicPr>
          <p:cNvPr id="6" name="Picture 8" descr="ch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6" y="3821468"/>
            <a:ext cx="1371600" cy="123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04800" y="328259"/>
            <a:ext cx="8458200" cy="9379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0" hangingPunct="0">
              <a:lnSpc>
                <a:spcPct val="12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2: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Viết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chương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trình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nhập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n </a:t>
            </a:r>
            <a:r>
              <a:rPr lang="en-US" sz="2400" b="1" dirty="0" err="1">
                <a:latin typeface="Arial" charset="0"/>
              </a:rPr>
              <a:t>số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nguyên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từ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bàn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phím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và</a:t>
            </a:r>
            <a:r>
              <a:rPr lang="en-US" sz="2400" b="1" dirty="0">
                <a:latin typeface="Arial" charset="0"/>
              </a:rPr>
              <a:t> in </a:t>
            </a:r>
            <a:r>
              <a:rPr lang="en-US" sz="2400" b="1" dirty="0" err="1">
                <a:latin typeface="Arial" charset="0"/>
              </a:rPr>
              <a:t>ra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màn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hình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charset="0"/>
              </a:rPr>
              <a:t>nhỏ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charset="0"/>
              </a:rPr>
              <a:t>nhất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133600"/>
            <a:ext cx="8763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50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03010" y="152400"/>
            <a:ext cx="3082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latin typeface="Arial" pitchFamily="34" charset="0"/>
                <a:cs typeface="Arial" pitchFamily="34" charset="0"/>
              </a:rPr>
              <a:t>Mô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tả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69607" y="803701"/>
            <a:ext cx="6231193" cy="769441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VD: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Mảng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n = 5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mảng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lần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lượt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 6   3   4   1   5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3758" y="2299467"/>
            <a:ext cx="123303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min=6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69360" y="2981980"/>
            <a:ext cx="81464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n=5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456503"/>
              </p:ext>
            </p:extLst>
          </p:nvPr>
        </p:nvGraphicFramePr>
        <p:xfrm>
          <a:off x="79339" y="4724400"/>
          <a:ext cx="6454462" cy="1981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4"/>
                <a:gridCol w="897943"/>
                <a:gridCol w="897943"/>
                <a:gridCol w="897943"/>
                <a:gridCol w="897943"/>
                <a:gridCol w="897943"/>
                <a:gridCol w="897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20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i&gt;n?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17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&lt; 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min</a:t>
                      </a:r>
                      <a:endParaRPr lang="en-US" sz="1700" b="1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7" name="Rectangle 86"/>
          <p:cNvSpPr/>
          <p:nvPr/>
        </p:nvSpPr>
        <p:spPr>
          <a:xfrm>
            <a:off x="2307836" y="5120789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2&gt;5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399555" y="5871864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399555" y="6252864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984343" y="5105400"/>
            <a:ext cx="3898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2307836" y="5501789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3&lt;6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84343" y="5486400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222236" y="5120789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3&gt;5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898743" y="5105400"/>
            <a:ext cx="3898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95" name="Rectangle 94"/>
          <p:cNvSpPr/>
          <p:nvPr/>
        </p:nvSpPr>
        <p:spPr>
          <a:xfrm>
            <a:off x="2313955" y="5874097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313955" y="6255097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203543" y="5874097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203543" y="6255097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222236" y="5501789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4&lt;3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898743" y="5486400"/>
            <a:ext cx="3898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139779" y="5116324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4&gt;5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816286" y="5100935"/>
            <a:ext cx="3898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136636" y="5501789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1&lt;3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813143" y="5486400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117943" y="5867400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117943" y="6248400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054179" y="5120789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5&gt;5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730686" y="5105400"/>
            <a:ext cx="3898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051036" y="5506254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5&lt;1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727543" y="5490865"/>
            <a:ext cx="3898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4980955" y="5871865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980955" y="6252865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889236" y="5111859"/>
            <a:ext cx="66396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6&gt;5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565743" y="5096470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855505" y="5871865"/>
            <a:ext cx="35618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958517" y="148413"/>
            <a:ext cx="3109283" cy="6633387"/>
            <a:chOff x="5742465" y="148413"/>
            <a:chExt cx="3109283" cy="6633387"/>
          </a:xfrm>
        </p:grpSpPr>
        <p:sp>
          <p:nvSpPr>
            <p:cNvPr id="36" name="Oval 35"/>
            <p:cNvSpPr/>
            <p:nvPr/>
          </p:nvSpPr>
          <p:spPr>
            <a:xfrm>
              <a:off x="6421826" y="6324600"/>
              <a:ext cx="1644180" cy="4572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Kết</a:t>
              </a:r>
              <a:r>
                <a:rPr lang="en-US" b="1" dirty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</a:t>
              </a:r>
              <a:r>
                <a:rPr lang="en-US" b="1" dirty="0" err="1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thúc</a:t>
              </a:r>
              <a:endParaRPr lang="en-US" sz="36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6094486" y="1752600"/>
              <a:ext cx="2298860" cy="1036108"/>
              <a:chOff x="3479249" y="2776823"/>
              <a:chExt cx="2637454" cy="1188714"/>
            </a:xfrm>
            <a:solidFill>
              <a:srgbClr val="CCFF66"/>
            </a:solidFill>
          </p:grpSpPr>
          <p:cxnSp>
            <p:nvCxnSpPr>
              <p:cNvPr id="38" name="Straight Arrow Connector 37"/>
              <p:cNvCxnSpPr/>
              <p:nvPr/>
            </p:nvCxnSpPr>
            <p:spPr>
              <a:xfrm>
                <a:off x="4799828" y="2776823"/>
                <a:ext cx="0" cy="279373"/>
              </a:xfrm>
              <a:prstGeom prst="straightConnector1">
                <a:avLst/>
              </a:prstGeom>
              <a:grpFill/>
              <a:ln w="19050"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Diamond 38"/>
              <p:cNvSpPr/>
              <p:nvPr/>
            </p:nvSpPr>
            <p:spPr>
              <a:xfrm>
                <a:off x="3479249" y="3081623"/>
                <a:ext cx="2637454" cy="883914"/>
              </a:xfrm>
              <a:prstGeom prst="diamond">
                <a:avLst/>
              </a:prstGeom>
              <a:grpFill/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 smtClean="0">
                    <a:solidFill>
                      <a:srgbClr val="000000"/>
                    </a:solidFill>
                    <a:effectLst/>
                    <a:latin typeface="Arial" pitchFamily="34" charset="0"/>
                    <a:ea typeface="Times New Roman"/>
                    <a:cs typeface="Arial" pitchFamily="34" charset="0"/>
                  </a:rPr>
                  <a:t>i &gt; </a:t>
                </a:r>
                <a:r>
                  <a:rPr lang="en-US" b="1" dirty="0" smtClean="0">
                    <a:solidFill>
                      <a:srgbClr val="000000"/>
                    </a:solidFill>
                    <a:latin typeface="Arial" pitchFamily="34" charset="0"/>
                    <a:ea typeface="Times New Roman"/>
                    <a:cs typeface="Arial" pitchFamily="34" charset="0"/>
                  </a:rPr>
                  <a:t>n?</a:t>
                </a:r>
                <a:endParaRPr lang="en-US" sz="3600" b="1" dirty="0">
                  <a:effectLst/>
                  <a:latin typeface="Arial" pitchFamily="34" charset="0"/>
                  <a:ea typeface="Times New Roman"/>
                  <a:cs typeface="Arial" pitchFamily="34" charset="0"/>
                </a:endParaRPr>
              </a:p>
            </p:txBody>
          </p:sp>
        </p:grpSp>
        <p:sp>
          <p:nvSpPr>
            <p:cNvPr id="40" name="Text Box 150"/>
            <p:cNvSpPr txBox="1"/>
            <p:nvPr/>
          </p:nvSpPr>
          <p:spPr>
            <a:xfrm>
              <a:off x="7239000" y="2731412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S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 flipV="1">
              <a:off x="5742465" y="2403493"/>
              <a:ext cx="0" cy="270836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6413697" y="1066800"/>
              <a:ext cx="1660439" cy="682433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min </a:t>
              </a:r>
              <a:r>
                <a:rPr lang="en-US" sz="2000" b="1" dirty="0" err="1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a</a:t>
              </a:r>
              <a:r>
                <a:rPr lang="en-US" sz="2000" b="1" baseline="-25000" dirty="0" err="1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1</a:t>
              </a:r>
              <a:endParaRPr lang="en-US" sz="2000" b="1" dirty="0" smtClean="0">
                <a:latin typeface="Arial" pitchFamily="34" charset="0"/>
                <a:cs typeface="Arial" pitchFamily="34" charset="0"/>
                <a:sym typeface="Wingdings" pitchFamily="2" charset="2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i  2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7243082" y="2780558"/>
              <a:ext cx="1669" cy="3859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5742465" y="5131441"/>
              <a:ext cx="6663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39" idx="1"/>
            </p:cNvCxnSpPr>
            <p:nvPr/>
          </p:nvCxnSpPr>
          <p:spPr>
            <a:xfrm>
              <a:off x="5742465" y="2403489"/>
              <a:ext cx="352021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 Box 151"/>
            <p:cNvSpPr txBox="1"/>
            <p:nvPr/>
          </p:nvSpPr>
          <p:spPr>
            <a:xfrm>
              <a:off x="8333666" y="2008696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Đ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8351362" y="3551709"/>
              <a:ext cx="27693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8610600" y="3551710"/>
              <a:ext cx="0" cy="1629889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6142820" y="148413"/>
              <a:ext cx="2239180" cy="624693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Nhập</a:t>
              </a:r>
              <a:r>
                <a:rPr lang="en-US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n </a:t>
              </a: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và</a:t>
              </a:r>
              <a:r>
                <a:rPr lang="en-US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 </a:t>
              </a: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dãy</a:t>
              </a:r>
              <a:r>
                <a:rPr lang="en-US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 </a:t>
              </a:r>
              <a:r>
                <a:rPr lang="en-US" b="1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a</a:t>
              </a:r>
              <a:r>
                <a:rPr lang="en-US" b="1" baseline="-25000" dirty="0" err="1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1</a:t>
              </a:r>
              <a:r>
                <a:rPr lang="en-US" b="1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,…, a</a:t>
              </a:r>
              <a:r>
                <a:rPr lang="en-US" b="1" baseline="-25000" dirty="0" smtClean="0"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n</a:t>
              </a:r>
              <a:endParaRPr lang="en-US" sz="36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7243916" y="798859"/>
              <a:ext cx="0" cy="26794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6413697" y="4191000"/>
              <a:ext cx="1660439" cy="466541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min 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 </a:t>
              </a:r>
              <a:r>
                <a:rPr lang="en-US" sz="2800" b="1" dirty="0" err="1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a</a:t>
              </a:r>
              <a:r>
                <a:rPr lang="en-US" sz="2800" b="1" baseline="-25000" dirty="0" err="1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i</a:t>
              </a:r>
              <a:endParaRPr lang="en-US" sz="2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0" name="Straight Arrow Connector 59"/>
            <p:cNvCxnSpPr>
              <a:endCxn id="59" idx="0"/>
            </p:cNvCxnSpPr>
            <p:nvPr/>
          </p:nvCxnSpPr>
          <p:spPr>
            <a:xfrm>
              <a:off x="7243916" y="3886200"/>
              <a:ext cx="1" cy="3048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6413697" y="4948329"/>
              <a:ext cx="1660439" cy="466541"/>
            </a:xfrm>
            <a:prstGeom prst="rect">
              <a:avLst/>
            </a:prstGeom>
            <a:solidFill>
              <a:srgbClr val="FFCCFF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i 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 </a:t>
              </a:r>
              <a:r>
                <a:rPr lang="en-US" sz="2000" b="1" dirty="0" err="1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i+1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flipH="1">
              <a:off x="8072396" y="5164098"/>
              <a:ext cx="55590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7243916" y="6096000"/>
              <a:ext cx="0" cy="2582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Diamond 63"/>
            <p:cNvSpPr/>
            <p:nvPr/>
          </p:nvSpPr>
          <p:spPr>
            <a:xfrm>
              <a:off x="6094486" y="3166490"/>
              <a:ext cx="2298860" cy="770438"/>
            </a:xfrm>
            <a:prstGeom prst="diamond">
              <a:avLst/>
            </a:prstGeom>
            <a:solidFill>
              <a:srgbClr val="CCFF66"/>
            </a:solidFill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min &gt; </a:t>
              </a:r>
              <a:r>
                <a:rPr lang="en-US" sz="2800" b="1" dirty="0" err="1" smtClean="0">
                  <a:solidFill>
                    <a:srgbClr val="00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a</a:t>
              </a:r>
              <a:r>
                <a:rPr lang="en-US" sz="2800" b="1" baseline="-25000" dirty="0" err="1" smtClean="0">
                  <a:solidFill>
                    <a:srgbClr val="00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i</a:t>
              </a:r>
              <a:endParaRPr lang="en-US" sz="48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7243916" y="4657541"/>
              <a:ext cx="0" cy="2582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Parallelogram 68"/>
            <p:cNvSpPr/>
            <p:nvPr/>
          </p:nvSpPr>
          <p:spPr>
            <a:xfrm>
              <a:off x="6522360" y="5715000"/>
              <a:ext cx="1446340" cy="349986"/>
            </a:xfrm>
            <a:prstGeom prst="parallelogram">
              <a:avLst/>
            </a:prstGeom>
            <a:solidFill>
              <a:srgbClr val="FFFF00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 smtClean="0">
                  <a:latin typeface="Arial" pitchFamily="34" charset="0"/>
                  <a:ea typeface="Times New Roman"/>
                  <a:cs typeface="Arial" pitchFamily="34" charset="0"/>
                </a:rPr>
                <a:t>min</a:t>
              </a:r>
              <a:endParaRPr lang="en-US" sz="4400" b="1" dirty="0"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73" name="Text Box 150"/>
            <p:cNvSpPr txBox="1"/>
            <p:nvPr/>
          </p:nvSpPr>
          <p:spPr>
            <a:xfrm>
              <a:off x="7274916" y="3810000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Đ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74" name="Text Box 151"/>
            <p:cNvSpPr txBox="1"/>
            <p:nvPr/>
          </p:nvSpPr>
          <p:spPr>
            <a:xfrm>
              <a:off x="8252175" y="3124200"/>
              <a:ext cx="510825" cy="54518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1" dirty="0">
                  <a:solidFill>
                    <a:srgbClr val="FF0000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S</a:t>
              </a:r>
              <a:endParaRPr lang="en-US" sz="44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 flipH="1">
              <a:off x="8351362" y="2406275"/>
              <a:ext cx="49312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8851748" y="2403489"/>
              <a:ext cx="0" cy="348650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H="1">
              <a:off x="7947178" y="5874097"/>
              <a:ext cx="90457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471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/>
      <p:bldP spid="4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3676034" y="1792316"/>
            <a:ext cx="1143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ysClr val="windowText" lastClr="000000"/>
                </a:solidFill>
                <a:latin typeface="Arial" charset="0"/>
              </a:rPr>
              <a:t>Begin</a:t>
            </a:r>
            <a:endParaRPr lang="en-US" sz="2000" b="1" dirty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676034" y="791537"/>
            <a:ext cx="4953000" cy="1015663"/>
          </a:xfrm>
          <a:prstGeom prst="rect">
            <a:avLst/>
          </a:prstGeom>
          <a:ln/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smtClean="0">
                <a:solidFill>
                  <a:sysClr val="windowText" lastClr="000000"/>
                </a:solidFill>
              </a:rPr>
              <a:t>Program </a:t>
            </a:r>
            <a:r>
              <a:rPr lang="en-US" sz="2000" b="1" dirty="0" err="1" smtClean="0">
                <a:solidFill>
                  <a:sysClr val="windowText" lastClr="000000"/>
                </a:solidFill>
              </a:rPr>
              <a:t>Tim_Max</a:t>
            </a:r>
            <a:r>
              <a:rPr lang="en-US" sz="2000" b="1" dirty="0" smtClean="0">
                <a:solidFill>
                  <a:sysClr val="windowText" lastClr="000000"/>
                </a:solidFill>
              </a:rPr>
              <a:t>;</a:t>
            </a:r>
          </a:p>
          <a:p>
            <a:r>
              <a:rPr lang="en-US" sz="2000" b="1" dirty="0" err="1" smtClean="0">
                <a:solidFill>
                  <a:srgbClr val="006600"/>
                </a:solidFill>
              </a:rPr>
              <a:t>var</a:t>
            </a:r>
            <a:r>
              <a:rPr lang="en-US" sz="2000" b="1" dirty="0" smtClean="0">
                <a:solidFill>
                  <a:srgbClr val="006600"/>
                </a:solidFill>
              </a:rPr>
              <a:t>  </a:t>
            </a:r>
            <a:r>
              <a:rPr lang="en-US" sz="2000" b="1" dirty="0" err="1">
                <a:solidFill>
                  <a:srgbClr val="006600"/>
                </a:solidFill>
              </a:rPr>
              <a:t>i,n,max:integer</a:t>
            </a:r>
            <a:r>
              <a:rPr lang="en-US" sz="2000" b="1" dirty="0">
                <a:solidFill>
                  <a:srgbClr val="006600"/>
                </a:solidFill>
              </a:rPr>
              <a:t>;</a:t>
            </a:r>
          </a:p>
          <a:p>
            <a:r>
              <a:rPr lang="en-US" sz="2000" b="1" dirty="0">
                <a:solidFill>
                  <a:srgbClr val="006600"/>
                </a:solidFill>
              </a:rPr>
              <a:t>      </a:t>
            </a:r>
            <a:r>
              <a:rPr lang="en-US" sz="2000" b="1" dirty="0" smtClean="0">
                <a:solidFill>
                  <a:srgbClr val="006600"/>
                </a:solidFill>
              </a:rPr>
              <a:t> A</a:t>
            </a:r>
            <a:r>
              <a:rPr lang="en-US" sz="2000" b="1" dirty="0">
                <a:solidFill>
                  <a:srgbClr val="006600"/>
                </a:solidFill>
              </a:rPr>
              <a:t>: array[1..20] of integer;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676034" y="2209800"/>
            <a:ext cx="4953000" cy="707886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err="1" smtClean="0">
                <a:solidFill>
                  <a:srgbClr val="005A9E"/>
                </a:solidFill>
              </a:rPr>
              <a:t>Writeln</a:t>
            </a:r>
            <a:r>
              <a:rPr lang="en-US" sz="2000" b="1" dirty="0">
                <a:solidFill>
                  <a:srgbClr val="005A9E"/>
                </a:solidFill>
              </a:rPr>
              <a:t>( </a:t>
            </a:r>
            <a:r>
              <a:rPr lang="en-US" sz="2000" b="1" dirty="0" smtClean="0">
                <a:solidFill>
                  <a:srgbClr val="005A9E"/>
                </a:solidFill>
              </a:rPr>
              <a:t>‘</a:t>
            </a:r>
            <a:r>
              <a:rPr lang="en-US" sz="2000" b="1" dirty="0" err="1">
                <a:solidFill>
                  <a:srgbClr val="005A9E"/>
                </a:solidFill>
              </a:rPr>
              <a:t>N</a:t>
            </a:r>
            <a:r>
              <a:rPr lang="en-US" sz="2000" b="1" dirty="0" err="1" smtClean="0">
                <a:solidFill>
                  <a:srgbClr val="005A9E"/>
                </a:solidFill>
              </a:rPr>
              <a:t>hap</a:t>
            </a:r>
            <a:r>
              <a:rPr lang="en-US" sz="2000" b="1" dirty="0" smtClean="0">
                <a:solidFill>
                  <a:srgbClr val="005A9E"/>
                </a:solidFill>
              </a:rPr>
              <a:t> </a:t>
            </a:r>
            <a:r>
              <a:rPr lang="en-US" sz="2000" b="1" dirty="0">
                <a:solidFill>
                  <a:srgbClr val="005A9E"/>
                </a:solidFill>
              </a:rPr>
              <a:t>so </a:t>
            </a:r>
            <a:r>
              <a:rPr lang="en-US" sz="2000" b="1" dirty="0" err="1">
                <a:solidFill>
                  <a:srgbClr val="005A9E"/>
                </a:solidFill>
              </a:rPr>
              <a:t>phan</a:t>
            </a:r>
            <a:r>
              <a:rPr lang="en-US" sz="2000" b="1" dirty="0">
                <a:solidFill>
                  <a:srgbClr val="005A9E"/>
                </a:solidFill>
              </a:rPr>
              <a:t> </a:t>
            </a:r>
            <a:r>
              <a:rPr lang="en-US" sz="2000" b="1" dirty="0" err="1">
                <a:solidFill>
                  <a:srgbClr val="005A9E"/>
                </a:solidFill>
              </a:rPr>
              <a:t>tu</a:t>
            </a:r>
            <a:r>
              <a:rPr lang="en-US" sz="2000" b="1" dirty="0">
                <a:solidFill>
                  <a:srgbClr val="005A9E"/>
                </a:solidFill>
              </a:rPr>
              <a:t> </a:t>
            </a:r>
            <a:r>
              <a:rPr lang="en-US" sz="2000" b="1" dirty="0" err="1">
                <a:solidFill>
                  <a:srgbClr val="005A9E"/>
                </a:solidFill>
              </a:rPr>
              <a:t>cua</a:t>
            </a:r>
            <a:r>
              <a:rPr lang="en-US" sz="2000" b="1" dirty="0">
                <a:solidFill>
                  <a:srgbClr val="005A9E"/>
                </a:solidFill>
              </a:rPr>
              <a:t> day</a:t>
            </a:r>
            <a:r>
              <a:rPr lang="en-US" sz="2000" b="1" dirty="0" smtClean="0">
                <a:solidFill>
                  <a:srgbClr val="005A9E"/>
                </a:solidFill>
              </a:rPr>
              <a:t>’);</a:t>
            </a:r>
          </a:p>
          <a:p>
            <a:r>
              <a:rPr lang="en-US" sz="2000" b="1" dirty="0" err="1" smtClean="0">
                <a:solidFill>
                  <a:srgbClr val="005A9E"/>
                </a:solidFill>
              </a:rPr>
              <a:t>Readln</a:t>
            </a:r>
            <a:r>
              <a:rPr lang="en-US" sz="2000" b="1" dirty="0" smtClean="0">
                <a:solidFill>
                  <a:srgbClr val="005A9E"/>
                </a:solidFill>
              </a:rPr>
              <a:t>(n</a:t>
            </a:r>
            <a:r>
              <a:rPr lang="en-US" sz="2000" b="1" dirty="0">
                <a:solidFill>
                  <a:srgbClr val="005A9E"/>
                </a:solidFill>
              </a:rPr>
              <a:t>);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76034" y="2944258"/>
            <a:ext cx="4953000" cy="1616075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rgbClr val="C00000"/>
                </a:solidFill>
              </a:rPr>
              <a:t>For i:=1 to n do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Begin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     </a:t>
            </a:r>
            <a:r>
              <a:rPr lang="en-US" sz="2000" b="1" dirty="0" smtClean="0">
                <a:solidFill>
                  <a:srgbClr val="C00000"/>
                </a:solidFill>
              </a:rPr>
              <a:t>Write( </a:t>
            </a:r>
            <a:r>
              <a:rPr lang="en-US" sz="2000" b="1" dirty="0">
                <a:solidFill>
                  <a:srgbClr val="C00000"/>
                </a:solidFill>
              </a:rPr>
              <a:t>‘</a:t>
            </a:r>
            <a:r>
              <a:rPr lang="en-US" sz="2000" b="1" dirty="0" err="1">
                <a:solidFill>
                  <a:srgbClr val="C00000"/>
                </a:solidFill>
              </a:rPr>
              <a:t>Nhap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gia</a:t>
            </a:r>
            <a:r>
              <a:rPr lang="en-US" sz="2000" b="1" dirty="0">
                <a:solidFill>
                  <a:srgbClr val="C00000"/>
                </a:solidFill>
              </a:rPr>
              <a:t> tri a[‘ ,i, ’]=‘);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     </a:t>
            </a:r>
            <a:r>
              <a:rPr lang="en-US" sz="2000" b="1" dirty="0" err="1">
                <a:solidFill>
                  <a:srgbClr val="C00000"/>
                </a:solidFill>
              </a:rPr>
              <a:t>Readln</a:t>
            </a:r>
            <a:r>
              <a:rPr lang="en-US" sz="2000" b="1" dirty="0">
                <a:solidFill>
                  <a:srgbClr val="C00000"/>
                </a:solidFill>
              </a:rPr>
              <a:t>(a[i]);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End;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3676034" y="4587390"/>
            <a:ext cx="4953000" cy="1554272"/>
          </a:xfrm>
          <a:prstGeom prst="rect">
            <a:avLst/>
          </a:prstGeom>
          <a:ln/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Max:=a[1];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For i:=2 to n do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If max&lt;a[i] then   max:=a[i</a:t>
            </a:r>
            <a:r>
              <a:rPr lang="en-US" sz="2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];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(‘</a:t>
            </a:r>
            <a:r>
              <a:rPr lang="it-IT" sz="20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Gia </a:t>
            </a:r>
            <a:r>
              <a:rPr lang="it-IT" sz="20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tri max cua mang=</a:t>
            </a:r>
            <a:r>
              <a:rPr lang="en-US" sz="20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’, max</a:t>
            </a:r>
            <a:r>
              <a:rPr lang="en-US" sz="20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);</a:t>
            </a:r>
            <a:endParaRPr lang="en-US" sz="20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3676034" y="6150114"/>
            <a:ext cx="495300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err="1" smtClean="0">
                <a:solidFill>
                  <a:sysClr val="windowText" lastClr="000000"/>
                </a:solidFill>
              </a:rPr>
              <a:t>Readln</a:t>
            </a:r>
            <a:r>
              <a:rPr lang="en-US" sz="2000" b="1" dirty="0" smtClean="0">
                <a:solidFill>
                  <a:sysClr val="windowText" lastClr="000000"/>
                </a:solidFill>
              </a:rPr>
              <a:t>;</a:t>
            </a:r>
            <a:endParaRPr lang="en-US" sz="2000" b="1" dirty="0">
              <a:solidFill>
                <a:sysClr val="windowText" lastClr="000000"/>
              </a:solidFill>
            </a:endParaRPr>
          </a:p>
          <a:p>
            <a:r>
              <a:rPr lang="en-US" sz="2000" b="1" dirty="0">
                <a:solidFill>
                  <a:sysClr val="windowText" lastClr="000000"/>
                </a:solidFill>
              </a:rPr>
              <a:t>End.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52400" y="152400"/>
            <a:ext cx="8839200" cy="4308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vi-VN" sz="2200" b="1" dirty="0" smtClean="0">
                <a:latin typeface="+mj-lt"/>
              </a:rPr>
              <a:t>Đoạn chương trình tìm </a:t>
            </a:r>
            <a:r>
              <a:rPr lang="vi-VN" sz="2200" b="1" dirty="0" smtClean="0">
                <a:solidFill>
                  <a:srgbClr val="FF0000"/>
                </a:solidFill>
                <a:latin typeface="+mj-lt"/>
              </a:rPr>
              <a:t>giá trị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LỚN</a:t>
            </a:r>
            <a:r>
              <a:rPr lang="vi-VN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NHẤT</a:t>
            </a:r>
            <a:r>
              <a:rPr lang="vi-VN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200" b="1" dirty="0" smtClean="0">
                <a:latin typeface="+mj-lt"/>
              </a:rPr>
              <a:t>của dãy số vừa nhập</a:t>
            </a:r>
            <a:endParaRPr lang="vi-VN" sz="2200" b="1" dirty="0">
              <a:latin typeface="+mj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52400" y="1044714"/>
            <a:ext cx="3523634" cy="707886"/>
            <a:chOff x="152400" y="1044714"/>
            <a:chExt cx="3523634" cy="707886"/>
          </a:xfrm>
        </p:grpSpPr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152400" y="1044714"/>
              <a:ext cx="2895600" cy="707886"/>
            </a:xfrm>
            <a:prstGeom prst="rect">
              <a:avLst/>
            </a:prstGeom>
            <a:ln/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 err="1">
                  <a:latin typeface="Arial" charset="0"/>
                </a:rPr>
                <a:t>Khai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báo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biến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mảng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và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các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biến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cần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dùng</a:t>
              </a:r>
              <a:endParaRPr lang="en-US" sz="2000" b="1" dirty="0">
                <a:latin typeface="Arial" charset="0"/>
              </a:endParaRPr>
            </a:p>
          </p:txBody>
        </p:sp>
        <p:cxnSp>
          <p:nvCxnSpPr>
            <p:cNvPr id="3" name="Straight Connector 2"/>
            <p:cNvCxnSpPr>
              <a:stCxn id="27" idx="3"/>
            </p:cNvCxnSpPr>
            <p:nvPr/>
          </p:nvCxnSpPr>
          <p:spPr>
            <a:xfrm flipV="1">
              <a:off x="3048000" y="1299368"/>
              <a:ext cx="628034" cy="9928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34950" y="2115483"/>
            <a:ext cx="3441084" cy="707886"/>
            <a:chOff x="234950" y="2115483"/>
            <a:chExt cx="3441084" cy="707886"/>
          </a:xfrm>
        </p:grpSpPr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234950" y="2115483"/>
              <a:ext cx="2813050" cy="70788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 err="1">
                  <a:latin typeface="Arial" charset="0"/>
                </a:rPr>
                <a:t>Nhập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 smtClean="0">
                  <a:latin typeface="Arial" charset="0"/>
                </a:rPr>
                <a:t>tổng</a:t>
              </a:r>
              <a:r>
                <a:rPr lang="en-US" sz="2000" b="1" dirty="0" smtClean="0">
                  <a:latin typeface="Arial" charset="0"/>
                </a:rPr>
                <a:t> </a:t>
              </a:r>
              <a:r>
                <a:rPr lang="en-US" sz="2000" b="1" dirty="0" err="1" smtClean="0">
                  <a:latin typeface="Arial" charset="0"/>
                </a:rPr>
                <a:t>số</a:t>
              </a:r>
              <a:r>
                <a:rPr lang="en-US" sz="2000" b="1" dirty="0" smtClean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phần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tử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cho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mảng</a:t>
              </a:r>
              <a:endParaRPr lang="en-US" sz="2000" b="1" dirty="0">
                <a:latin typeface="Arial" charset="0"/>
              </a:endParaRPr>
            </a:p>
          </p:txBody>
        </p:sp>
        <p:cxnSp>
          <p:nvCxnSpPr>
            <p:cNvPr id="25" name="Straight Connector 24"/>
            <p:cNvCxnSpPr>
              <a:endCxn id="33" idx="1"/>
            </p:cNvCxnSpPr>
            <p:nvPr/>
          </p:nvCxnSpPr>
          <p:spPr>
            <a:xfrm>
              <a:off x="3048000" y="2469427"/>
              <a:ext cx="628034" cy="94316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34950" y="3356769"/>
            <a:ext cx="3441084" cy="1015663"/>
            <a:chOff x="234950" y="3356769"/>
            <a:chExt cx="3441084" cy="1015663"/>
          </a:xfrm>
        </p:grpSpPr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234950" y="3356769"/>
              <a:ext cx="2813050" cy="1015663"/>
            </a:xfrm>
            <a:prstGeom prst="rect">
              <a:avLst/>
            </a:prstGeom>
            <a:ln/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 err="1">
                  <a:latin typeface="Arial" charset="0"/>
                </a:rPr>
                <a:t>Nhập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các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giá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trị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cho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từng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phần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tử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của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mảng</a:t>
              </a:r>
              <a:endParaRPr lang="en-US" sz="2000" b="1" dirty="0">
                <a:latin typeface="Arial" charset="0"/>
              </a:endParaRPr>
            </a:p>
          </p:txBody>
        </p:sp>
        <p:cxnSp>
          <p:nvCxnSpPr>
            <p:cNvPr id="40" name="Straight Connector 39"/>
            <p:cNvCxnSpPr>
              <a:endCxn id="34" idx="1"/>
            </p:cNvCxnSpPr>
            <p:nvPr/>
          </p:nvCxnSpPr>
          <p:spPr>
            <a:xfrm flipV="1">
              <a:off x="3048000" y="3752296"/>
              <a:ext cx="628034" cy="16195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34950" y="5083314"/>
            <a:ext cx="3441084" cy="707886"/>
            <a:chOff x="234950" y="5083314"/>
            <a:chExt cx="3441084" cy="707886"/>
          </a:xfrm>
        </p:grpSpPr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234950" y="5083314"/>
              <a:ext cx="2813050" cy="707886"/>
            </a:xfrm>
            <a:prstGeom prst="rect">
              <a:avLst/>
            </a:prstGeom>
            <a:ln/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 err="1">
                  <a:latin typeface="Arial" charset="0"/>
                </a:rPr>
                <a:t>Xử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lí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tìm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số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lớn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nhất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>
                  <a:latin typeface="Arial" charset="0"/>
                </a:rPr>
                <a:t>của</a:t>
              </a:r>
              <a:r>
                <a:rPr lang="en-US" sz="2000" b="1" dirty="0">
                  <a:latin typeface="Arial" charset="0"/>
                </a:rPr>
                <a:t> </a:t>
              </a:r>
              <a:r>
                <a:rPr lang="en-US" sz="2000" b="1" dirty="0" err="1" smtClean="0">
                  <a:latin typeface="Arial" charset="0"/>
                </a:rPr>
                <a:t>mảng</a:t>
              </a:r>
              <a:endParaRPr lang="en-US" sz="2000" b="1" dirty="0">
                <a:latin typeface="Arial" charset="0"/>
              </a:endParaRPr>
            </a:p>
          </p:txBody>
        </p:sp>
        <p:cxnSp>
          <p:nvCxnSpPr>
            <p:cNvPr id="42" name="Straight Connector 41"/>
            <p:cNvCxnSpPr>
              <a:endCxn id="36" idx="1"/>
            </p:cNvCxnSpPr>
            <p:nvPr/>
          </p:nvCxnSpPr>
          <p:spPr>
            <a:xfrm flipV="1">
              <a:off x="3048000" y="5364526"/>
              <a:ext cx="628034" cy="11125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300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9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2" grpId="0" animBg="1"/>
      <p:bldP spid="33" grpId="0" animBg="1"/>
      <p:bldP spid="34" grpId="0" animBg="1"/>
      <p:bldP spid="36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0" y="302359"/>
            <a:ext cx="4572000" cy="6555641"/>
          </a:xfrm>
          <a:prstGeom prst="rect">
            <a:avLst/>
          </a:prstGeom>
          <a:solidFill>
            <a:srgbClr val="D5FFFF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Tim_Min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i,n,</a:t>
            </a:r>
            <a:r>
              <a:rPr lang="en-US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:integer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 A: array[1..20] of integer;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Begin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Write(‘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so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phan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cua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day ');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(n);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For i:=1 to n do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Begin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Write(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'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tri a[' ,i,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']= ');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(a[i]);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End;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:=a[1];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For i:=2 to n do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If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min&gt;a[i]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then 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min:=a[i]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(‘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tri min =',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End.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302359"/>
            <a:ext cx="4572000" cy="655564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Tim_Max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i,n,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:integer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 A: array[1..20] of integer;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Begin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Write(‘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so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phan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cua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day ');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(n);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For i:=1 to n do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Begin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Write(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'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Nhap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tri a[' ,i,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']= ');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(a[i]);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End;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:=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a[1];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For i:=2 to n do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If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a[i</a:t>
            </a: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then  </a:t>
            </a: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:=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a[i];</a:t>
            </a:r>
          </a:p>
          <a:p>
            <a:pPr>
              <a:spcBef>
                <a:spcPts val="600"/>
              </a:spcBef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(‘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tri max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=', </a:t>
            </a: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);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End.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30211" y="-19110"/>
            <a:ext cx="131157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TÌM</a:t>
            </a:r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MAX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52706" y="-19110"/>
            <a:ext cx="12105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TÌM</a:t>
            </a:r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MIN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1828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2590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4495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23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756</TotalTime>
  <Words>1151</Words>
  <Application>Microsoft Office PowerPoint</Application>
  <PresentationFormat>On-screen Show (4:3)</PresentationFormat>
  <Paragraphs>285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95</cp:revision>
  <dcterms:created xsi:type="dcterms:W3CDTF">2020-04-12T15:44:42Z</dcterms:created>
  <dcterms:modified xsi:type="dcterms:W3CDTF">2020-04-14T13:27:54Z</dcterms:modified>
</cp:coreProperties>
</file>